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67" r:id="rId2"/>
    <p:sldId id="265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6" r:id="rId13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84" d="100"/>
          <a:sy n="84" d="100"/>
        </p:scale>
        <p:origin x="-147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0BE5-7326-457A-AF51-541171D28272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6429444-BC9B-4550-9DB4-3BE6D1A64D00}" type="slidenum">
              <a:rPr lang="ar-IQ" smtClean="0"/>
              <a:t>‹#›</a:t>
            </a:fld>
            <a:endParaRPr lang="ar-IQ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0BE5-7326-457A-AF51-541171D28272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9444-BC9B-4550-9DB4-3BE6D1A64D00}" type="slidenum">
              <a:rPr lang="ar-IQ" smtClean="0"/>
              <a:t>‹#›</a:t>
            </a:fld>
            <a:endParaRPr lang="ar-IQ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6429444-BC9B-4550-9DB4-3BE6D1A64D00}" type="slidenum">
              <a:rPr lang="ar-IQ" smtClean="0"/>
              <a:t>‹#›</a:t>
            </a:fld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0BE5-7326-457A-AF51-541171D28272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0BE5-7326-457A-AF51-541171D28272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6429444-BC9B-4550-9DB4-3BE6D1A64D00}" type="slidenum">
              <a:rPr lang="ar-IQ" smtClean="0"/>
              <a:t>‹#›</a:t>
            </a:fld>
            <a:endParaRPr lang="ar-IQ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0BE5-7326-457A-AF51-541171D28272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6429444-BC9B-4550-9DB4-3BE6D1A64D00}" type="slidenum">
              <a:rPr lang="ar-IQ" smtClean="0"/>
              <a:t>‹#›</a:t>
            </a:fld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4830BE5-7326-457A-AF51-541171D28272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9444-BC9B-4550-9DB4-3BE6D1A64D00}" type="slidenum">
              <a:rPr lang="ar-IQ" smtClean="0"/>
              <a:t>‹#›</a:t>
            </a:fld>
            <a:endParaRPr lang="ar-IQ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0BE5-7326-457A-AF51-541171D28272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ar-IQ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6429444-BC9B-4550-9DB4-3BE6D1A64D00}" type="slidenum">
              <a:rPr lang="ar-IQ" smtClean="0"/>
              <a:t>‹#›</a:t>
            </a:fld>
            <a:endParaRPr lang="ar-IQ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0BE5-7326-457A-AF51-541171D28272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6429444-BC9B-4550-9DB4-3BE6D1A64D00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0BE5-7326-457A-AF51-541171D28272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6429444-BC9B-4550-9DB4-3BE6D1A64D00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6429444-BC9B-4550-9DB4-3BE6D1A64D00}" type="slidenum">
              <a:rPr lang="ar-IQ" smtClean="0"/>
              <a:t>‹#›</a:t>
            </a:fld>
            <a:endParaRPr lang="ar-IQ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0BE5-7326-457A-AF51-541171D28272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ar-IQ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6429444-BC9B-4550-9DB4-3BE6D1A64D00}" type="slidenum">
              <a:rPr lang="ar-IQ" smtClean="0"/>
              <a:t>‹#›</a:t>
            </a:fld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4830BE5-7326-457A-AF51-541171D28272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4830BE5-7326-457A-AF51-541171D28272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ar-IQ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6429444-BC9B-4550-9DB4-3BE6D1A64D00}" type="slidenum">
              <a:rPr lang="ar-IQ" smtClean="0"/>
              <a:t>‹#›</a:t>
            </a:fld>
            <a:endParaRPr lang="ar-IQ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1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rtl="1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r" rtl="1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00"/>
            <a:ext cx="7924800" cy="1524000"/>
          </a:xfrm>
        </p:spPr>
        <p:txBody>
          <a:bodyPr>
            <a:normAutofit/>
          </a:bodyPr>
          <a:lstStyle/>
          <a:p>
            <a:r>
              <a:rPr lang="en-US" sz="3200" dirty="0"/>
              <a:t>General properties of viruses</a:t>
            </a:r>
            <a:r>
              <a:rPr lang="en-US" sz="3200" dirty="0" smtClean="0">
                <a:latin typeface="Berlin Sans FB" pitchFamily="34" charset="0"/>
              </a:rPr>
              <a:t/>
            </a:r>
            <a:br>
              <a:rPr lang="en-US" sz="3200" dirty="0" smtClean="0">
                <a:latin typeface="Berlin Sans FB" pitchFamily="34" charset="0"/>
              </a:rPr>
            </a:br>
            <a:r>
              <a:rPr lang="en-US" sz="3200" dirty="0" smtClean="0">
                <a:latin typeface="Berlin Sans FB" pitchFamily="34" charset="0"/>
              </a:rPr>
              <a:t>Lecture </a:t>
            </a:r>
            <a:r>
              <a:rPr lang="en-US" sz="3200" dirty="0" smtClean="0">
                <a:latin typeface="Berlin Sans FB" pitchFamily="34" charset="0"/>
              </a:rPr>
              <a:t>7</a:t>
            </a:r>
            <a:endParaRPr lang="ar-IQ" sz="3200" dirty="0">
              <a:latin typeface="Berlin Sans FB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914400"/>
          </a:xfrm>
        </p:spPr>
        <p:txBody>
          <a:bodyPr>
            <a:normAutofit/>
          </a:bodyPr>
          <a:lstStyle/>
          <a:p>
            <a:pPr lvl="0" rtl="0"/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Prof. Dr.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Munira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Ch.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Ismaeel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endParaRPr lang="en-US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0" rtl="0"/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</a:rPr>
              <a:t>Ass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. Prof. Dr.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Israa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AJ Ibrahim</a:t>
            </a:r>
            <a:endParaRPr lang="ar-IQ" dirty="0">
              <a:solidFill>
                <a:prstClr val="black"/>
              </a:solidFill>
            </a:endParaRPr>
          </a:p>
        </p:txBody>
      </p:sp>
      <p:pic>
        <p:nvPicPr>
          <p:cNvPr id="4" name="Picture 2" descr="صورة ذات صلة"/>
          <p:cNvPicPr>
            <a:picLocks noChangeAspect="1" noChangeArrowheads="1"/>
          </p:cNvPicPr>
          <p:nvPr/>
        </p:nvPicPr>
        <p:blipFill>
          <a:blip r:embed="rId2" cstate="print"/>
          <a:srcRect l="5206" r="4555"/>
          <a:stretch>
            <a:fillRect/>
          </a:stretch>
        </p:blipFill>
        <p:spPr bwMode="auto">
          <a:xfrm>
            <a:off x="7315200" y="228600"/>
            <a:ext cx="1600200" cy="1511727"/>
          </a:xfrm>
          <a:prstGeom prst="rect">
            <a:avLst/>
          </a:prstGeom>
          <a:noFill/>
        </p:spPr>
      </p:pic>
      <p:pic>
        <p:nvPicPr>
          <p:cNvPr id="5" name="Picture 1" descr="شعار العلو2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1545752" cy="15186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16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dirty="0" smtClean="0"/>
              <a:t>2- Envelope</a:t>
            </a:r>
          </a:p>
          <a:p>
            <a:pPr algn="l" rtl="0"/>
            <a:r>
              <a:rPr lang="en-US" dirty="0" smtClean="0"/>
              <a:t>Viral envelope properties are:</a:t>
            </a:r>
          </a:p>
          <a:p>
            <a:pPr marL="0" indent="0" algn="l" rtl="0">
              <a:buNone/>
            </a:pPr>
            <a:r>
              <a:rPr lang="en-US" dirty="0" smtClean="0"/>
              <a:t>-mostly animal viruses</a:t>
            </a:r>
          </a:p>
          <a:p>
            <a:pPr marL="0" indent="0" algn="l" rtl="0">
              <a:buNone/>
            </a:pPr>
            <a:r>
              <a:rPr lang="en-US" dirty="0" smtClean="0"/>
              <a:t>-acquired when the virus leaves the host cell</a:t>
            </a:r>
          </a:p>
          <a:p>
            <a:pPr marL="0" indent="0" algn="l" rtl="0">
              <a:buNone/>
            </a:pPr>
            <a:r>
              <a:rPr lang="en-US" dirty="0" smtClean="0"/>
              <a:t>-exposed proteins on the outside of the envelope, called spikes, essential for attachment of the virus to the host cell.</a:t>
            </a:r>
          </a:p>
          <a:p>
            <a:pPr algn="l" rtl="0"/>
            <a:endParaRPr lang="ar-IQ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61988"/>
            <a:ext cx="220662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9037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Modes of Viral Multiplication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General phases in animal virus multiplication cycle:</a:t>
            </a:r>
          </a:p>
          <a:p>
            <a:pPr marL="0" indent="0" algn="l" rtl="0">
              <a:buNone/>
            </a:pPr>
            <a:r>
              <a:rPr lang="en-US" dirty="0" smtClean="0"/>
              <a:t>1.Adsorption - binding of virus to specific molecule on host cell</a:t>
            </a:r>
          </a:p>
          <a:p>
            <a:pPr marL="0" indent="0" algn="l" rtl="0">
              <a:buNone/>
            </a:pPr>
            <a:r>
              <a:rPr lang="en-US" dirty="0" smtClean="0"/>
              <a:t>2.Penetration - genome enters host cell</a:t>
            </a:r>
          </a:p>
          <a:p>
            <a:pPr marL="0" indent="0" algn="l" rtl="0">
              <a:buNone/>
            </a:pPr>
            <a:r>
              <a:rPr lang="en-US" dirty="0" smtClean="0"/>
              <a:t>3.Uncoating – the viral nucleic acid is released from the capsid</a:t>
            </a:r>
          </a:p>
          <a:p>
            <a:pPr marL="0" indent="0" algn="l" rtl="0">
              <a:buNone/>
            </a:pPr>
            <a:r>
              <a:rPr lang="en-US" dirty="0" smtClean="0"/>
              <a:t>4.Synthesis – viral components are produced</a:t>
            </a:r>
          </a:p>
          <a:p>
            <a:pPr marL="0" indent="0" algn="l" rtl="0">
              <a:buNone/>
            </a:pPr>
            <a:r>
              <a:rPr lang="en-US" dirty="0" smtClean="0"/>
              <a:t>5.Assembly – new viral particles are constructed</a:t>
            </a:r>
          </a:p>
          <a:p>
            <a:pPr marL="0" indent="0" algn="l" rtl="0">
              <a:buNone/>
            </a:pPr>
            <a:r>
              <a:rPr lang="en-US" dirty="0" smtClean="0"/>
              <a:t>6.Release – assembled viruses are released by budding (exocytosis) or cell </a:t>
            </a:r>
            <a:r>
              <a:rPr lang="en-US" dirty="0" err="1" smtClean="0"/>
              <a:t>lysis</a:t>
            </a:r>
            <a:endParaRPr lang="en-US" dirty="0" smtClean="0"/>
          </a:p>
          <a:p>
            <a:pPr algn="l" rtl="0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11055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530624" cy="1143000"/>
          </a:xfrm>
        </p:spPr>
        <p:txBody>
          <a:bodyPr/>
          <a:lstStyle/>
          <a:p>
            <a:r>
              <a:rPr lang="en-US" dirty="0" smtClean="0"/>
              <a:t>Example: life cycle  </a:t>
            </a:r>
            <a:endParaRPr lang="ar-IQ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90261"/>
            <a:ext cx="5055220" cy="6046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2674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General properties of viruses     </a:t>
            </a:r>
            <a:r>
              <a:rPr lang="en-US" sz="2200" b="1" dirty="0" err="1" smtClean="0"/>
              <a:t>Lec</a:t>
            </a:r>
            <a:r>
              <a:rPr lang="en-US" sz="2200" b="1" dirty="0" smtClean="0"/>
              <a:t> 7</a:t>
            </a:r>
            <a:endParaRPr lang="ar-IQ" sz="2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552" y="2108885"/>
            <a:ext cx="4876800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72508" y="4836618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Prof. Dr. </a:t>
            </a:r>
            <a:r>
              <a:rPr lang="en-US" b="1" dirty="0" err="1"/>
              <a:t>Munira</a:t>
            </a:r>
            <a:r>
              <a:rPr lang="en-US" b="1" dirty="0"/>
              <a:t> Ch. </a:t>
            </a:r>
            <a:r>
              <a:rPr lang="en-US" b="1" dirty="0" err="1"/>
              <a:t>Ismaeel</a:t>
            </a:r>
            <a:r>
              <a:rPr lang="en-US" b="1" dirty="0"/>
              <a:t>  and Ass. Prof. Dr. </a:t>
            </a:r>
            <a:r>
              <a:rPr lang="en-US" b="1" dirty="0" err="1"/>
              <a:t>Israa</a:t>
            </a:r>
            <a:r>
              <a:rPr lang="en-US" b="1" dirty="0"/>
              <a:t> AJ Ibrahim</a:t>
            </a:r>
          </a:p>
        </p:txBody>
      </p:sp>
    </p:spTree>
    <p:extLst>
      <p:ext uri="{BB962C8B-B14F-4D97-AF65-F5344CB8AC3E}">
        <p14:creationId xmlns:p14="http://schemas.microsoft.com/office/powerpoint/2010/main" val="610124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9837" y="2996952"/>
            <a:ext cx="8188627" cy="2641848"/>
          </a:xfrm>
        </p:spPr>
        <p:txBody>
          <a:bodyPr/>
          <a:lstStyle/>
          <a:p>
            <a:pPr algn="just" rtl="0"/>
            <a:r>
              <a:rPr lang="en-US" dirty="0" smtClean="0"/>
              <a:t>In the year 1897, a scientist named </a:t>
            </a:r>
            <a:r>
              <a:rPr lang="en-US" dirty="0" err="1" smtClean="0"/>
              <a:t>Beijerinck</a:t>
            </a:r>
            <a:r>
              <a:rPr lang="en-US" dirty="0" smtClean="0"/>
              <a:t> discovered and coined  the term virus. The term virus is derived from Latin word-“virus” means poison. Later in the year 1935, a scientist named Wendell Stanley discovered that these viruses are composed of nucleic acids, protein and lips</a:t>
            </a:r>
            <a:r>
              <a:rPr lang="ar-IQ" dirty="0" smtClean="0"/>
              <a:t>. </a:t>
            </a:r>
            <a:endParaRPr lang="ar-IQ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1470025"/>
          </a:xfrm>
        </p:spPr>
        <p:txBody>
          <a:bodyPr/>
          <a:lstStyle/>
          <a:p>
            <a:r>
              <a:rPr lang="en-US" dirty="0" smtClean="0"/>
              <a:t>History of virus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381701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Properties of viruses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 algn="just" rtl="0"/>
            <a:r>
              <a:rPr lang="en-US" dirty="0" smtClean="0"/>
              <a:t>non-cellular organisms (or particle), which made up of genetic material and protein.</a:t>
            </a:r>
          </a:p>
          <a:p>
            <a:pPr algn="just" rtl="0"/>
            <a:r>
              <a:rPr lang="en-US" dirty="0" smtClean="0"/>
              <a:t>very small and they measured in nanometers. Their size ranges from 20nm up to 450nm (diameter).</a:t>
            </a:r>
          </a:p>
          <a:p>
            <a:pPr algn="just" rtl="0"/>
            <a:r>
              <a:rPr lang="en-US" dirty="0" smtClean="0"/>
              <a:t>inactive macromolecules outside the host and active only inside host cell.</a:t>
            </a:r>
          </a:p>
          <a:p>
            <a:pPr algn="just" rtl="0"/>
            <a:r>
              <a:rPr lang="en-US" dirty="0" smtClean="0"/>
              <a:t>obligate intracellular parasites. </a:t>
            </a:r>
          </a:p>
          <a:p>
            <a:pPr algn="just" rtl="0"/>
            <a:r>
              <a:rPr lang="en-US" dirty="0" smtClean="0"/>
              <a:t>infect all types of life forms such as: animal cell, plant cell, fungi and bacteria.</a:t>
            </a:r>
          </a:p>
          <a:p>
            <a:pPr algn="just" rtl="0"/>
            <a:r>
              <a:rPr lang="en-US" dirty="0" smtClean="0"/>
              <a:t>consist of nucleic acids DNA or RNA. Nucleic acid can be double-stranded DNA, single-stranded DNA, single-stranded RNA or double-stranded RNA.</a:t>
            </a:r>
          </a:p>
          <a:p>
            <a:pPr algn="just" rtl="0"/>
            <a:r>
              <a:rPr lang="en-US" dirty="0" smtClean="0"/>
              <a:t>have protein coat, called a capsid (no cell membrane).</a:t>
            </a:r>
          </a:p>
          <a:p>
            <a:pPr algn="just" rtl="0"/>
            <a:r>
              <a:rPr lang="en-US" dirty="0" smtClean="0"/>
              <a:t>Some viruses have an external covering called envelope</a:t>
            </a:r>
          </a:p>
          <a:p>
            <a:pPr algn="just" rtl="0"/>
            <a:r>
              <a:rPr lang="en-US" dirty="0" smtClean="0"/>
              <a:t>viruses are replicates only inside the living cells of other organisms. </a:t>
            </a:r>
          </a:p>
          <a:p>
            <a:pPr algn="just" rtl="0"/>
            <a:r>
              <a:rPr lang="en-US" dirty="0" smtClean="0"/>
              <a:t>lack enzymes for most metabolic processes. </a:t>
            </a:r>
          </a:p>
          <a:p>
            <a:pPr algn="just" rtl="0"/>
            <a:r>
              <a:rPr lang="en-US" dirty="0" smtClean="0"/>
              <a:t>lack machinery for synthesizing proteins.</a:t>
            </a:r>
          </a:p>
          <a:p>
            <a:pPr algn="just" rtl="0"/>
            <a:r>
              <a:rPr lang="en-US" dirty="0" smtClean="0"/>
              <a:t>Multiply by taking control of host cell's genetic material and regulating the synthesis and assembly of new viruses.</a:t>
            </a:r>
          </a:p>
          <a:p>
            <a:pPr algn="l" rtl="0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969980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86808" cy="1143000"/>
          </a:xfrm>
        </p:spPr>
        <p:txBody>
          <a:bodyPr/>
          <a:lstStyle/>
          <a:p>
            <a:pPr rtl="0"/>
            <a:r>
              <a:rPr lang="en-US" dirty="0" smtClean="0"/>
              <a:t>Viral Size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429408"/>
            <a:ext cx="4104456" cy="5311960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most &lt;0.2 </a:t>
            </a:r>
            <a:r>
              <a:rPr lang="en-US" dirty="0" err="1" smtClean="0"/>
              <a:t>μm</a:t>
            </a:r>
            <a:endParaRPr lang="en-US" dirty="0" smtClean="0"/>
          </a:p>
          <a:p>
            <a:pPr algn="l" rtl="0"/>
            <a:r>
              <a:rPr lang="en-US" dirty="0" smtClean="0"/>
              <a:t>requires electron microscope </a:t>
            </a:r>
          </a:p>
          <a:p>
            <a:pPr algn="l" rtl="0"/>
            <a:r>
              <a:rPr lang="en-US" dirty="0" smtClean="0"/>
              <a:t>must be smaller than the cells they infect</a:t>
            </a:r>
          </a:p>
          <a:p>
            <a:pPr algn="l" rtl="0"/>
            <a:r>
              <a:rPr lang="en-US" dirty="0" smtClean="0"/>
              <a:t>smaller than bacteria (E. coli 1000 x 3000nm)</a:t>
            </a:r>
          </a:p>
          <a:p>
            <a:pPr algn="l" rtl="0"/>
            <a:r>
              <a:rPr lang="en-US" dirty="0" smtClean="0"/>
              <a:t>too small to be seen by light microscopy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678" y="1556792"/>
            <a:ext cx="4383954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9919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viruses are classified?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 rtl="0"/>
            <a:r>
              <a:rPr lang="en-US" dirty="0" smtClean="0"/>
              <a:t>Main criteria presently used are structure, chemical composition, and genetic makeup.</a:t>
            </a:r>
          </a:p>
          <a:p>
            <a:pPr algn="just" rtl="0"/>
            <a:r>
              <a:rPr lang="en-US" dirty="0" smtClean="0"/>
              <a:t>No taxa above Family (no kingdom, phylum, etc.) </a:t>
            </a:r>
          </a:p>
          <a:p>
            <a:pPr algn="just" rtl="0"/>
            <a:r>
              <a:rPr lang="en-US" dirty="0" smtClean="0"/>
              <a:t>Currently recognized: 3 orders, 63 families, and 263 genera of viruses</a:t>
            </a:r>
          </a:p>
          <a:p>
            <a:pPr algn="just" rtl="0"/>
            <a:r>
              <a:rPr lang="en-US" dirty="0" smtClean="0"/>
              <a:t>Family name ends in -</a:t>
            </a:r>
            <a:r>
              <a:rPr lang="en-US" dirty="0" err="1" smtClean="0"/>
              <a:t>viridae</a:t>
            </a:r>
            <a:r>
              <a:rPr lang="en-US" dirty="0" smtClean="0"/>
              <a:t>, </a:t>
            </a:r>
            <a:r>
              <a:rPr lang="en-US" dirty="0" err="1" smtClean="0"/>
              <a:t>i.e.Herpesviridae</a:t>
            </a:r>
            <a:endParaRPr lang="en-US" dirty="0" smtClean="0"/>
          </a:p>
          <a:p>
            <a:pPr algn="just" rtl="0"/>
            <a:r>
              <a:rPr lang="en-US" dirty="0" smtClean="0"/>
              <a:t>Genus name ends in -virus, </a:t>
            </a:r>
            <a:r>
              <a:rPr lang="en-US" dirty="0" err="1" smtClean="0"/>
              <a:t>Simplexvirus</a:t>
            </a:r>
            <a:endParaRPr lang="en-US" dirty="0" smtClean="0"/>
          </a:p>
          <a:p>
            <a:pPr algn="just" rtl="0"/>
            <a:r>
              <a:rPr lang="en-US" dirty="0" smtClean="0"/>
              <a:t>Herpes simplex virus I  (HSV-I)</a:t>
            </a:r>
          </a:p>
          <a:p>
            <a:pPr algn="l" rtl="0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91479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Structure of Viruses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Capsids</a:t>
            </a:r>
          </a:p>
          <a:p>
            <a:pPr marL="0" indent="0" algn="just" rtl="0">
              <a:buNone/>
            </a:pPr>
            <a:r>
              <a:rPr lang="en-US" dirty="0"/>
              <a:t>-</a:t>
            </a:r>
            <a:r>
              <a:rPr lang="en-US" dirty="0" smtClean="0"/>
              <a:t>All viruses have capsids - protein coats that enclose and protect their nucleic acid.</a:t>
            </a:r>
          </a:p>
          <a:p>
            <a:pPr marL="0" indent="0" algn="just" rtl="0">
              <a:buNone/>
            </a:pPr>
            <a:r>
              <a:rPr lang="en-US" dirty="0" smtClean="0"/>
              <a:t>-Each capsid is constructed from identical subunits called </a:t>
            </a:r>
            <a:r>
              <a:rPr lang="en-US" dirty="0" err="1" smtClean="0"/>
              <a:t>capsomers</a:t>
            </a:r>
            <a:r>
              <a:rPr lang="en-US" dirty="0" smtClean="0"/>
              <a:t> made of protein.</a:t>
            </a:r>
          </a:p>
          <a:p>
            <a:pPr marL="0" indent="0" algn="just" rtl="0">
              <a:buNone/>
            </a:pPr>
            <a:r>
              <a:rPr lang="en-US" dirty="0" smtClean="0"/>
              <a:t>-The capsid together with the nucleic acid are </a:t>
            </a:r>
            <a:r>
              <a:rPr lang="en-US" dirty="0" err="1" smtClean="0"/>
              <a:t>nucleoscapsid</a:t>
            </a:r>
            <a:r>
              <a:rPr lang="en-US" dirty="0" smtClean="0"/>
              <a:t>.</a:t>
            </a:r>
          </a:p>
          <a:p>
            <a:pPr marL="0" indent="0" algn="just" rtl="0">
              <a:buNone/>
            </a:pPr>
            <a:r>
              <a:rPr lang="en-US" dirty="0" smtClean="0"/>
              <a:t>-Some viruses have an external covering called envelope; those lacking an envelope are naked</a:t>
            </a:r>
          </a:p>
          <a:p>
            <a:pPr algn="l" rtl="0"/>
            <a:endParaRPr lang="en-US" dirty="0" smtClean="0"/>
          </a:p>
          <a:p>
            <a:pPr marL="0" indent="0" algn="l" rtl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747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There are 3 basic shapes based on how the </a:t>
            </a:r>
            <a:r>
              <a:rPr lang="en-US" dirty="0" err="1" smtClean="0"/>
              <a:t>capsomeres</a:t>
            </a:r>
            <a:r>
              <a:rPr lang="en-US" dirty="0" smtClean="0"/>
              <a:t> are arranged: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just" rtl="0">
              <a:buNone/>
            </a:pPr>
            <a:r>
              <a:rPr lang="en-US" dirty="0" smtClean="0"/>
              <a:t>1- helical- continuous helix of </a:t>
            </a:r>
            <a:r>
              <a:rPr lang="en-US" dirty="0" err="1" smtClean="0"/>
              <a:t>capsomers</a:t>
            </a:r>
            <a:r>
              <a:rPr lang="en-US" dirty="0" smtClean="0"/>
              <a:t> forming a cylindrical </a:t>
            </a:r>
            <a:r>
              <a:rPr lang="en-US" dirty="0" err="1" smtClean="0"/>
              <a:t>nucleocapsid</a:t>
            </a:r>
            <a:endParaRPr lang="en-US" dirty="0" smtClean="0"/>
          </a:p>
          <a:p>
            <a:pPr marL="0" indent="0" algn="just" rtl="0">
              <a:buNone/>
            </a:pPr>
            <a:r>
              <a:rPr lang="en-US" dirty="0" smtClean="0"/>
              <a:t>2- polyhedral or icosahedral - 20-sided with 12 corners. Each </a:t>
            </a:r>
            <a:r>
              <a:rPr lang="en-US" dirty="0" err="1" smtClean="0"/>
              <a:t>capsomer</a:t>
            </a:r>
            <a:r>
              <a:rPr lang="en-US" dirty="0" smtClean="0"/>
              <a:t> may be made of 1 or several proteins.</a:t>
            </a:r>
          </a:p>
          <a:p>
            <a:pPr marL="0" indent="0" algn="just" rtl="0">
              <a:buNone/>
            </a:pPr>
            <a:r>
              <a:rPr lang="en-US" dirty="0" smtClean="0"/>
              <a:t>3- complex- combination viruses with a helical portion (tail) attached to a polyhedral portion (head); ex. bacteriophages</a:t>
            </a:r>
          </a:p>
          <a:p>
            <a:pPr algn="just" rtl="0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362035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Virus structure </a:t>
            </a:r>
            <a:endParaRPr lang="ar-IQ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706004"/>
            <a:ext cx="1974850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68586"/>
            <a:ext cx="2054225" cy="165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92656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37</TotalTime>
  <Words>612</Words>
  <Application>Microsoft Office PowerPoint</Application>
  <PresentationFormat>On-screen Show (4:3)</PresentationFormat>
  <Paragraphs>58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Civic</vt:lpstr>
      <vt:lpstr>General properties of viruses Lecture 7</vt:lpstr>
      <vt:lpstr>General properties of viruses     Lec 7</vt:lpstr>
      <vt:lpstr>History of virus</vt:lpstr>
      <vt:lpstr>Properties of viruses</vt:lpstr>
      <vt:lpstr>Viral Size</vt:lpstr>
      <vt:lpstr>How viruses are classified?</vt:lpstr>
      <vt:lpstr>General Structure of Viruses</vt:lpstr>
      <vt:lpstr>There are 3 basic shapes based on how the capsomeres are arranged: </vt:lpstr>
      <vt:lpstr>Virus structure </vt:lpstr>
      <vt:lpstr>PowerPoint Presentation</vt:lpstr>
      <vt:lpstr>Modes of Viral Multiplication</vt:lpstr>
      <vt:lpstr>Example: life cycle  </vt:lpstr>
    </vt:vector>
  </TitlesOfParts>
  <Company>Enjoy My Fine Releases.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properties of viruses     Lec 7</dc:title>
  <dc:creator>DR.Ahmed Saker 2o1O</dc:creator>
  <cp:lastModifiedBy>Nada</cp:lastModifiedBy>
  <cp:revision>7</cp:revision>
  <dcterms:created xsi:type="dcterms:W3CDTF">2018-04-21T17:51:48Z</dcterms:created>
  <dcterms:modified xsi:type="dcterms:W3CDTF">2018-12-04T16:08:15Z</dcterms:modified>
</cp:coreProperties>
</file>